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29"/>
  </p:notesMasterIdLst>
  <p:handoutMasterIdLst>
    <p:handoutMasterId r:id="rId30"/>
  </p:handoutMasterIdLst>
  <p:sldIdLst>
    <p:sldId id="256" r:id="rId3"/>
    <p:sldId id="287" r:id="rId4"/>
    <p:sldId id="307" r:id="rId5"/>
    <p:sldId id="308" r:id="rId6"/>
    <p:sldId id="314" r:id="rId7"/>
    <p:sldId id="311" r:id="rId8"/>
    <p:sldId id="310" r:id="rId9"/>
    <p:sldId id="299" r:id="rId10"/>
    <p:sldId id="317" r:id="rId11"/>
    <p:sldId id="315" r:id="rId12"/>
    <p:sldId id="316" r:id="rId13"/>
    <p:sldId id="268" r:id="rId14"/>
    <p:sldId id="288" r:id="rId15"/>
    <p:sldId id="312" r:id="rId16"/>
    <p:sldId id="289" r:id="rId17"/>
    <p:sldId id="292" r:id="rId18"/>
    <p:sldId id="293" r:id="rId19"/>
    <p:sldId id="294" r:id="rId20"/>
    <p:sldId id="295" r:id="rId21"/>
    <p:sldId id="305" r:id="rId22"/>
    <p:sldId id="296" r:id="rId23"/>
    <p:sldId id="302" r:id="rId24"/>
    <p:sldId id="303" r:id="rId25"/>
    <p:sldId id="304" r:id="rId26"/>
    <p:sldId id="264" r:id="rId27"/>
    <p:sldId id="257" r:id="rId28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635"/>
    <a:srgbClr val="762123"/>
    <a:srgbClr val="EC821C"/>
    <a:srgbClr val="CBF5DC"/>
    <a:srgbClr val="93E9B6"/>
    <a:srgbClr val="F6C798"/>
    <a:srgbClr val="E49C9E"/>
    <a:srgbClr val="156834"/>
    <a:srgbClr val="DA787A"/>
    <a:srgbClr val="1567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09" autoAdjust="0"/>
    <p:restoredTop sz="93381" autoAdjust="0"/>
  </p:normalViewPr>
  <p:slideViewPr>
    <p:cSldViewPr>
      <p:cViewPr>
        <p:scale>
          <a:sx n="95" d="100"/>
          <a:sy n="95" d="100"/>
        </p:scale>
        <p:origin x="-1090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D1A6B-FE55-42ED-84F6-A119C21957C2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8CDC3-EE21-4690-9123-29E5B27C22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8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980D-33A7-4030-B390-DC47B54376D7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DB3CD-82CE-4D61-A55F-4B85DC44DB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2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ESA Africa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2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cid:image001.png@01D16D8C.9C905A10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dirty="0" smtClean="0"/>
              <a:t>Title of presentation here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 smtClean="0"/>
              <a:t>Name(s) of presenter(s)</a:t>
            </a:r>
            <a:br>
              <a:rPr lang="en-US" dirty="0" smtClean="0"/>
            </a:br>
            <a:r>
              <a:rPr lang="en-US" dirty="0" smtClean="0"/>
              <a:t>Organizational affiliation</a:t>
            </a:r>
            <a:br>
              <a:rPr lang="en-US" dirty="0" smtClean="0"/>
            </a:br>
            <a:r>
              <a:rPr lang="en-US" dirty="0" smtClean="0"/>
              <a:t>Event name, place and dates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725" y="5907790"/>
            <a:ext cx="5848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 smtClean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 smtClean="0">
                  <a:latin typeface="+mj-lt"/>
                </a:rPr>
                <a:t>The presentation has a Creative Commons </a:t>
              </a:r>
              <a:r>
                <a:rPr lang="en-US" sz="900" i="1" dirty="0" err="1" smtClean="0">
                  <a:latin typeface="+mj-lt"/>
                </a:rPr>
                <a:t>licence</a:t>
              </a:r>
              <a:r>
                <a:rPr lang="en-US" sz="900" i="1" dirty="0" smtClean="0">
                  <a:latin typeface="+mj-lt"/>
                </a:rPr>
                <a:t>. You are free to re-use or distribute this work, provided credit is given to ILRI.</a:t>
              </a:r>
              <a:endParaRPr lang="en-US" sz="900" dirty="0" smtClean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947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186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dirty="0" smtClean="0"/>
              <a:t>For graphs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703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66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6485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400" y="838200"/>
            <a:ext cx="6858000" cy="1219200"/>
          </a:xfrm>
        </p:spPr>
        <p:txBody>
          <a:bodyPr>
            <a:normAutofit/>
          </a:bodyPr>
          <a:lstStyle>
            <a:lvl1pPr marL="0" indent="0" algn="l">
              <a:buNone/>
              <a:defRPr sz="4400" baseline="0">
                <a:solidFill>
                  <a:schemeClr val="tx1"/>
                </a:solidFill>
                <a:latin typeface="Gill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For charts use this style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44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1920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Insert picture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978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12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 smtClean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6"/>
          <p:cNvSpPr txBox="1">
            <a:spLocks noChangeArrowheads="1"/>
          </p:cNvSpPr>
          <p:nvPr userDrawn="1"/>
        </p:nvSpPr>
        <p:spPr bwMode="auto">
          <a:xfrm>
            <a:off x="1827345" y="6550968"/>
            <a:ext cx="6096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0500"/>
              </a:buClr>
              <a:defRPr/>
            </a:pPr>
            <a:r>
              <a:rPr lang="en-GB" sz="1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Arial" charset="0"/>
              </a:rPr>
              <a:t>This presentation is licensed for use under the Creative Commons Attribution 4.0 International Licence.</a:t>
            </a:r>
            <a:endParaRPr lang="en-US" sz="1000" dirty="0" smtClean="0">
              <a:latin typeface="+mn-lt"/>
            </a:endParaRPr>
          </a:p>
        </p:txBody>
      </p:sp>
      <p:pic>
        <p:nvPicPr>
          <p:cNvPr id="16" name="Picture 15" descr="cc-by 88x31.png"/>
          <p:cNvPicPr/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605" y="6569511"/>
            <a:ext cx="586740" cy="2076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7" r:id="rId3"/>
    <p:sldLayoutId id="2147483668" r:id="rId4"/>
    <p:sldLayoutId id="2147483673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Insert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51816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36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  <p:sldLayoutId id="2147483676" r:id="rId3"/>
    <p:sldLayoutId id="2147483666" r:id="rId4"/>
    <p:sldLayoutId id="2147483679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8.t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1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57200" y="1524000"/>
            <a:ext cx="7848600" cy="1600200"/>
          </a:xfrm>
        </p:spPr>
        <p:txBody>
          <a:bodyPr/>
          <a:lstStyle/>
          <a:p>
            <a:r>
              <a:rPr lang="en-US" sz="3200" b="1" dirty="0"/>
              <a:t>Identifying recommendation domains </a:t>
            </a:r>
            <a:r>
              <a:rPr lang="en-US" sz="3200" b="1" dirty="0" smtClean="0"/>
              <a:t>for scaling improved crop varieties in Tanzania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2590800" y="3581400"/>
            <a:ext cx="4953000" cy="1828800"/>
          </a:xfrm>
        </p:spPr>
        <p:txBody>
          <a:bodyPr/>
          <a:lstStyle/>
          <a:p>
            <a:pPr algn="l"/>
            <a:r>
              <a:rPr lang="en-US" sz="2400" dirty="0" smtClean="0"/>
              <a:t>Dr. Francis Kamau Muthoni</a:t>
            </a:r>
          </a:p>
          <a:p>
            <a:pPr algn="l"/>
            <a:r>
              <a:rPr lang="en-US" sz="2400" dirty="0" smtClean="0"/>
              <a:t>Dr. Haroon Sseguya </a:t>
            </a:r>
          </a:p>
          <a:p>
            <a:pPr algn="l"/>
            <a:r>
              <a:rPr lang="en-US" sz="2400" dirty="0" smtClean="0"/>
              <a:t>Prof. Bekunda Mateete </a:t>
            </a:r>
          </a:p>
          <a:p>
            <a:pPr algn="l"/>
            <a:r>
              <a:rPr lang="en-US" sz="2400" dirty="0" smtClean="0"/>
              <a:t>Dr. </a:t>
            </a:r>
            <a:r>
              <a:rPr lang="en-US" sz="2400" dirty="0"/>
              <a:t>Irmgard </a:t>
            </a:r>
            <a:r>
              <a:rPr lang="en-US" sz="2400" dirty="0" err="1" smtClean="0"/>
              <a:t>Hoeschle-Zeledon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6080542"/>
            <a:ext cx="1047750" cy="47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903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19200"/>
            <a:ext cx="8229600" cy="533400"/>
          </a:xfrm>
        </p:spPr>
        <p:txBody>
          <a:bodyPr>
            <a:noAutofit/>
          </a:bodyPr>
          <a:lstStyle/>
          <a:p>
            <a:r>
              <a:rPr lang="en-US" sz="3000" b="1" dirty="0" smtClean="0"/>
              <a:t>Africa RISING-NAFAKA Partnership project area</a:t>
            </a:r>
            <a:endParaRPr lang="en-US" sz="3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76400"/>
            <a:ext cx="7086599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50" y="6156742"/>
            <a:ext cx="1047750" cy="47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484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981200" y="1752600"/>
            <a:ext cx="6705601" cy="5029200"/>
            <a:chOff x="2514600" y="2057400"/>
            <a:chExt cx="5943601" cy="4419600"/>
          </a:xfrm>
        </p:grpSpPr>
        <p:pic>
          <p:nvPicPr>
            <p:cNvPr id="10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600" y="2057400"/>
              <a:ext cx="5943601" cy="441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" name="Group 10"/>
            <p:cNvGrpSpPr/>
            <p:nvPr/>
          </p:nvGrpSpPr>
          <p:grpSpPr>
            <a:xfrm>
              <a:off x="6477000" y="2209800"/>
              <a:ext cx="1752600" cy="609600"/>
              <a:chOff x="2600325" y="5181600"/>
              <a:chExt cx="2047875" cy="609600"/>
            </a:xfrm>
          </p:grpSpPr>
          <p:pic>
            <p:nvPicPr>
              <p:cNvPr id="12" name="Picture 1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8900" y="5181600"/>
                <a:ext cx="163830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Picture 1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00325" y="5476875"/>
                <a:ext cx="2047875" cy="314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3" name="Group 2"/>
          <p:cNvGrpSpPr/>
          <p:nvPr/>
        </p:nvGrpSpPr>
        <p:grpSpPr>
          <a:xfrm>
            <a:off x="152400" y="2174889"/>
            <a:ext cx="2606730" cy="4463284"/>
            <a:chOff x="76200" y="2600403"/>
            <a:chExt cx="2335221" cy="3647793"/>
          </a:xfrm>
        </p:grpSpPr>
        <p:grpSp>
          <p:nvGrpSpPr>
            <p:cNvPr id="4" name="Group 3"/>
            <p:cNvGrpSpPr/>
            <p:nvPr/>
          </p:nvGrpSpPr>
          <p:grpSpPr>
            <a:xfrm>
              <a:off x="108435" y="2600403"/>
              <a:ext cx="2302986" cy="2923085"/>
              <a:chOff x="-272565" y="3879220"/>
              <a:chExt cx="2302986" cy="2923085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5097330"/>
                <a:ext cx="1590675" cy="1704975"/>
              </a:xfrm>
              <a:prstGeom prst="rect">
                <a:avLst/>
              </a:prstGeom>
            </p:spPr>
          </p:pic>
          <p:sp>
            <p:nvSpPr>
              <p:cNvPr id="7" name="Oval Callout 6"/>
              <p:cNvSpPr/>
              <p:nvPr/>
            </p:nvSpPr>
            <p:spPr>
              <a:xfrm>
                <a:off x="-272565" y="3879220"/>
                <a:ext cx="2302986" cy="1061149"/>
              </a:xfrm>
              <a:prstGeom prst="wedgeEllipseCallou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GB" dirty="0" smtClean="0"/>
                  <a:t> Where do I scale technology a, b, c, </a:t>
                </a:r>
                <a:r>
                  <a:rPr lang="en-GB" dirty="0" smtClean="0"/>
                  <a:t>…?</a:t>
                </a:r>
                <a:endParaRPr lang="en-GB" dirty="0"/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76200" y="5562659"/>
              <a:ext cx="1828800" cy="685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GB" dirty="0" smtClean="0">
                  <a:solidFill>
                    <a:srgbClr val="FF0000"/>
                  </a:solidFill>
                </a:rPr>
                <a:t>CGIAR Centres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GB" dirty="0" smtClean="0">
                  <a:solidFill>
                    <a:srgbClr val="FF0000"/>
                  </a:solidFill>
                </a:rPr>
                <a:t>ARIs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GB" dirty="0" smtClean="0">
                  <a:solidFill>
                    <a:srgbClr val="FF0000"/>
                  </a:solidFill>
                </a:rPr>
                <a:t>CBOs</a:t>
              </a:r>
            </a:p>
          </p:txBody>
        </p:sp>
      </p:grp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81000" y="1219200"/>
            <a:ext cx="8229600" cy="609600"/>
          </a:xfrm>
        </p:spPr>
        <p:txBody>
          <a:bodyPr>
            <a:normAutofit/>
          </a:bodyPr>
          <a:lstStyle/>
          <a:p>
            <a:r>
              <a:rPr lang="en-US" sz="3000" b="1" dirty="0" smtClean="0"/>
              <a:t>What &amp; Why recommendation domains? </a:t>
            </a:r>
            <a:endParaRPr lang="en-US" sz="3000" b="1" dirty="0"/>
          </a:p>
        </p:txBody>
      </p:sp>
      <p:grpSp>
        <p:nvGrpSpPr>
          <p:cNvPr id="14" name="Group 13"/>
          <p:cNvGrpSpPr/>
          <p:nvPr/>
        </p:nvGrpSpPr>
        <p:grpSpPr>
          <a:xfrm>
            <a:off x="4648200" y="3200399"/>
            <a:ext cx="2209800" cy="2598979"/>
            <a:chOff x="4671060" y="3348335"/>
            <a:chExt cx="2034540" cy="2447330"/>
          </a:xfrm>
        </p:grpSpPr>
        <p:sp>
          <p:nvSpPr>
            <p:cNvPr id="15" name="TextBox 2"/>
            <p:cNvSpPr txBox="1"/>
            <p:nvPr/>
          </p:nvSpPr>
          <p:spPr>
            <a:xfrm>
              <a:off x="6096000" y="3686237"/>
              <a:ext cx="457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400" b="1" dirty="0" smtClean="0">
                  <a:solidFill>
                    <a:srgbClr val="FFC000"/>
                  </a:solidFill>
                </a:rPr>
                <a:t>?</a:t>
              </a:r>
              <a:endParaRPr lang="en-GB" sz="2400" b="1" dirty="0">
                <a:solidFill>
                  <a:srgbClr val="FFC000"/>
                </a:solidFill>
              </a:endParaRPr>
            </a:p>
          </p:txBody>
        </p:sp>
        <p:sp>
          <p:nvSpPr>
            <p:cNvPr id="16" name="TextBox 30"/>
            <p:cNvSpPr txBox="1"/>
            <p:nvPr/>
          </p:nvSpPr>
          <p:spPr>
            <a:xfrm>
              <a:off x="6248400" y="4262735"/>
              <a:ext cx="457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400" b="1" dirty="0" smtClean="0">
                  <a:solidFill>
                    <a:srgbClr val="FFC000"/>
                  </a:solidFill>
                </a:rPr>
                <a:t>?</a:t>
              </a:r>
              <a:endParaRPr lang="en-GB" sz="2400" b="1" dirty="0">
                <a:solidFill>
                  <a:srgbClr val="FFC000"/>
                </a:solidFill>
              </a:endParaRPr>
            </a:p>
          </p:txBody>
        </p:sp>
        <p:sp>
          <p:nvSpPr>
            <p:cNvPr id="17" name="TextBox 31"/>
            <p:cNvSpPr txBox="1"/>
            <p:nvPr/>
          </p:nvSpPr>
          <p:spPr>
            <a:xfrm>
              <a:off x="5181600" y="5334000"/>
              <a:ext cx="457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400" b="1" dirty="0" smtClean="0">
                  <a:solidFill>
                    <a:srgbClr val="FFC000"/>
                  </a:solidFill>
                </a:rPr>
                <a:t>?</a:t>
              </a:r>
              <a:endParaRPr lang="en-GB" sz="2400" b="1" dirty="0">
                <a:solidFill>
                  <a:srgbClr val="FFC000"/>
                </a:solidFill>
              </a:endParaRPr>
            </a:p>
          </p:txBody>
        </p:sp>
        <p:sp>
          <p:nvSpPr>
            <p:cNvPr id="18" name="TextBox 32"/>
            <p:cNvSpPr txBox="1"/>
            <p:nvPr/>
          </p:nvSpPr>
          <p:spPr>
            <a:xfrm>
              <a:off x="5364480" y="4538725"/>
              <a:ext cx="457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400" b="1" dirty="0" smtClean="0">
                  <a:solidFill>
                    <a:srgbClr val="FFC000"/>
                  </a:solidFill>
                </a:rPr>
                <a:t>?</a:t>
              </a:r>
              <a:endParaRPr lang="en-GB" sz="2400" b="1" dirty="0">
                <a:solidFill>
                  <a:srgbClr val="FFC000"/>
                </a:solidFill>
              </a:endParaRPr>
            </a:p>
          </p:txBody>
        </p:sp>
        <p:sp>
          <p:nvSpPr>
            <p:cNvPr id="19" name="TextBox 33"/>
            <p:cNvSpPr txBox="1"/>
            <p:nvPr/>
          </p:nvSpPr>
          <p:spPr>
            <a:xfrm>
              <a:off x="5791200" y="5110787"/>
              <a:ext cx="457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400" b="1" dirty="0" smtClean="0">
                  <a:solidFill>
                    <a:srgbClr val="FFC000"/>
                  </a:solidFill>
                </a:rPr>
                <a:t>?</a:t>
              </a:r>
              <a:endParaRPr lang="en-GB" sz="2400" b="1" dirty="0">
                <a:solidFill>
                  <a:srgbClr val="FFC000"/>
                </a:solidFill>
              </a:endParaRPr>
            </a:p>
          </p:txBody>
        </p:sp>
        <p:sp>
          <p:nvSpPr>
            <p:cNvPr id="20" name="TextBox 34"/>
            <p:cNvSpPr txBox="1"/>
            <p:nvPr/>
          </p:nvSpPr>
          <p:spPr>
            <a:xfrm>
              <a:off x="4671060" y="4953000"/>
              <a:ext cx="457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400" b="1" dirty="0" smtClean="0">
                  <a:solidFill>
                    <a:srgbClr val="FFC000"/>
                  </a:solidFill>
                </a:rPr>
                <a:t>?</a:t>
              </a:r>
              <a:endParaRPr lang="en-GB" sz="2400" b="1" dirty="0">
                <a:solidFill>
                  <a:srgbClr val="FFC000"/>
                </a:solidFill>
              </a:endParaRPr>
            </a:p>
          </p:txBody>
        </p:sp>
        <p:sp>
          <p:nvSpPr>
            <p:cNvPr id="21" name="TextBox 35"/>
            <p:cNvSpPr txBox="1"/>
            <p:nvPr/>
          </p:nvSpPr>
          <p:spPr>
            <a:xfrm>
              <a:off x="5295900" y="5043130"/>
              <a:ext cx="457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400" b="1" dirty="0" smtClean="0">
                  <a:solidFill>
                    <a:srgbClr val="FFC000"/>
                  </a:solidFill>
                </a:rPr>
                <a:t>?</a:t>
              </a:r>
              <a:endParaRPr lang="en-GB" sz="2400" b="1" dirty="0">
                <a:solidFill>
                  <a:srgbClr val="FFC000"/>
                </a:solidFill>
              </a:endParaRPr>
            </a:p>
          </p:txBody>
        </p:sp>
        <p:sp>
          <p:nvSpPr>
            <p:cNvPr id="22" name="TextBox 36"/>
            <p:cNvSpPr txBox="1"/>
            <p:nvPr/>
          </p:nvSpPr>
          <p:spPr>
            <a:xfrm>
              <a:off x="5486400" y="4136739"/>
              <a:ext cx="457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400" b="1" dirty="0" smtClean="0">
                  <a:solidFill>
                    <a:srgbClr val="FFC000"/>
                  </a:solidFill>
                </a:rPr>
                <a:t>?</a:t>
              </a:r>
              <a:endParaRPr lang="en-GB" sz="2400" b="1" dirty="0">
                <a:solidFill>
                  <a:srgbClr val="FFC000"/>
                </a:solidFill>
              </a:endParaRPr>
            </a:p>
          </p:txBody>
        </p:sp>
        <p:sp>
          <p:nvSpPr>
            <p:cNvPr id="23" name="TextBox 37"/>
            <p:cNvSpPr txBox="1"/>
            <p:nvPr/>
          </p:nvSpPr>
          <p:spPr>
            <a:xfrm>
              <a:off x="5486400" y="3348335"/>
              <a:ext cx="457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400" b="1" dirty="0" smtClean="0">
                  <a:solidFill>
                    <a:srgbClr val="FFC000"/>
                  </a:solidFill>
                </a:rPr>
                <a:t>?</a:t>
              </a:r>
              <a:endParaRPr lang="en-GB" sz="2400" b="1" dirty="0">
                <a:solidFill>
                  <a:srgbClr val="FFC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872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19200"/>
            <a:ext cx="8229600" cy="609600"/>
          </a:xfrm>
        </p:spPr>
        <p:txBody>
          <a:bodyPr>
            <a:normAutofit/>
          </a:bodyPr>
          <a:lstStyle/>
          <a:p>
            <a:r>
              <a:rPr lang="en-US" sz="3000" b="1" dirty="0"/>
              <a:t>R</a:t>
            </a:r>
            <a:r>
              <a:rPr lang="en-US" sz="3000" b="1" dirty="0" smtClean="0"/>
              <a:t>ecommendation domains for scaling technologies </a:t>
            </a:r>
            <a:endParaRPr lang="en-US" sz="3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1752600"/>
            <a:ext cx="8305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Recommendation domains are homogeneous areas with similar biophysical and socio-economic characteristics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24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Targeting sites with similar characteristics, and for which a technology is suitable, increases probability of adoption</a:t>
            </a:r>
            <a:endParaRPr lang="en-GB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 smtClean="0"/>
              <a:t>Big Q: How to identify RDs in data limited situations?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4343400"/>
            <a:ext cx="3352800" cy="2492648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6080542"/>
            <a:ext cx="1047750" cy="47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691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95400"/>
            <a:ext cx="8686800" cy="5562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1143000"/>
            <a:ext cx="8229600" cy="609600"/>
          </a:xfrm>
        </p:spPr>
        <p:txBody>
          <a:bodyPr>
            <a:normAutofit/>
          </a:bodyPr>
          <a:lstStyle/>
          <a:p>
            <a:r>
              <a:rPr lang="en-US" sz="3000" b="1" dirty="0"/>
              <a:t>Overview of </a:t>
            </a:r>
            <a:r>
              <a:rPr lang="en-US" sz="3000" b="1" dirty="0" smtClean="0"/>
              <a:t>GIS method for generating RDs</a:t>
            </a:r>
            <a:endParaRPr lang="en-US" sz="30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6080542"/>
            <a:ext cx="1047750" cy="47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54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1143000"/>
            <a:ext cx="5753100" cy="6096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Data Collected</a:t>
            </a:r>
            <a:endParaRPr lang="en-US" sz="3200" b="1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5" y="1715652"/>
            <a:ext cx="6975475" cy="5142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15652"/>
            <a:ext cx="8470900" cy="5142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380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9" y="1665664"/>
            <a:ext cx="7620001" cy="5116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1066800"/>
            <a:ext cx="6324600" cy="533400"/>
          </a:xfrm>
        </p:spPr>
        <p:txBody>
          <a:bodyPr>
            <a:noAutofit/>
          </a:bodyPr>
          <a:lstStyle/>
          <a:p>
            <a:r>
              <a:rPr lang="en-US" sz="3000" b="1" dirty="0" smtClean="0"/>
              <a:t>Selected </a:t>
            </a:r>
            <a:r>
              <a:rPr lang="en-US" sz="3000" b="1" dirty="0" smtClean="0"/>
              <a:t>Raster </a:t>
            </a:r>
            <a:r>
              <a:rPr lang="en-US" sz="3000" b="1" dirty="0" smtClean="0"/>
              <a:t>data for Tanzania</a:t>
            </a:r>
            <a:endParaRPr lang="en-US" sz="30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114" y="6400800"/>
            <a:ext cx="878836" cy="39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899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143000"/>
            <a:ext cx="7410450" cy="533400"/>
          </a:xfrm>
        </p:spPr>
        <p:txBody>
          <a:bodyPr>
            <a:noAutofit/>
          </a:bodyPr>
          <a:lstStyle/>
          <a:p>
            <a:r>
              <a:rPr lang="en-US" sz="3000" b="1" dirty="0" smtClean="0"/>
              <a:t>PCA analysis to reduce dimensionality in data</a:t>
            </a:r>
            <a:endParaRPr lang="en-US" sz="3000" b="1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676400"/>
            <a:ext cx="6172200" cy="51054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76200" y="2630269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Precipitation-Soil gradient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388620" y="4993838"/>
            <a:ext cx="99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Market-</a:t>
            </a:r>
          </a:p>
          <a:p>
            <a:r>
              <a:rPr lang="en-GB" dirty="0" smtClean="0"/>
              <a:t>access gradient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7620000" y="2606099"/>
            <a:ext cx="144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Elevation-Temperature gradient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7772400" y="4993838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Stacked gradients</a:t>
            </a:r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1447800" y="1676400"/>
            <a:ext cx="2514600" cy="2438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4739640" y="1752600"/>
            <a:ext cx="2270760" cy="228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1447800" y="4267200"/>
            <a:ext cx="2590800" cy="2514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4648200" y="4114800"/>
            <a:ext cx="2872740" cy="2667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6232942"/>
            <a:ext cx="1047750" cy="47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672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  <p:bldP spid="7" grpId="0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95400"/>
            <a:ext cx="8382000" cy="533400"/>
          </a:xfrm>
        </p:spPr>
        <p:txBody>
          <a:bodyPr>
            <a:noAutofit/>
          </a:bodyPr>
          <a:lstStyle/>
          <a:p>
            <a:r>
              <a:rPr lang="en-US" sz="3000" b="1" dirty="0" smtClean="0"/>
              <a:t>Cluster analysis to delineate RDs</a:t>
            </a:r>
            <a:endParaRPr lang="en-US" sz="3000" b="1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209800"/>
            <a:ext cx="4495800" cy="4572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105400" y="3886200"/>
            <a:ext cx="3962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200" dirty="0" smtClean="0"/>
              <a:t>All 3 validation indices should be minimized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200" dirty="0" err="1" smtClean="0"/>
              <a:t>Kmeans</a:t>
            </a:r>
            <a:r>
              <a:rPr lang="en-GB" sz="2200" dirty="0" smtClean="0"/>
              <a:t> best for all indices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200" dirty="0" smtClean="0"/>
              <a:t>Optimal clusters = 19 – 20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628900" y="3048000"/>
            <a:ext cx="76200" cy="1143000"/>
            <a:chOff x="2590800" y="3048000"/>
            <a:chExt cx="76200" cy="114300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2590800" y="3048000"/>
              <a:ext cx="0" cy="11430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2667000" y="3048000"/>
              <a:ext cx="0" cy="11430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4800600" y="3055620"/>
            <a:ext cx="76200" cy="1143000"/>
            <a:chOff x="2590800" y="3048000"/>
            <a:chExt cx="76200" cy="1143000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2590800" y="3048000"/>
              <a:ext cx="0" cy="11430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2667000" y="3048000"/>
              <a:ext cx="0" cy="11430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2545080" y="5334000"/>
            <a:ext cx="76200" cy="1143000"/>
            <a:chOff x="2590800" y="3048000"/>
            <a:chExt cx="76200" cy="1143000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2590800" y="3048000"/>
              <a:ext cx="0" cy="11430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2667000" y="3048000"/>
              <a:ext cx="0" cy="11430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itle 1"/>
          <p:cNvSpPr txBox="1">
            <a:spLocks/>
          </p:cNvSpPr>
          <p:nvPr/>
        </p:nvSpPr>
        <p:spPr>
          <a:xfrm>
            <a:off x="381000" y="1752600"/>
            <a:ext cx="8382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/>
              <a:t>C</a:t>
            </a:r>
            <a:r>
              <a:rPr lang="en-US" sz="2400" dirty="0" smtClean="0"/>
              <a:t>lustering method &amp; optimal number of clusters selected</a:t>
            </a:r>
            <a:endParaRPr lang="en-US" sz="2400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6080542"/>
            <a:ext cx="1047750" cy="47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892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828800"/>
            <a:ext cx="6019800" cy="49965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990600"/>
            <a:ext cx="6553200" cy="533400"/>
          </a:xfrm>
        </p:spPr>
        <p:txBody>
          <a:bodyPr>
            <a:noAutofit/>
          </a:bodyPr>
          <a:lstStyle/>
          <a:p>
            <a:r>
              <a:rPr lang="en-US" sz="3000" b="1" dirty="0" smtClean="0"/>
              <a:t>Full Recommendation Domains Map</a:t>
            </a:r>
            <a:endParaRPr lang="en-US" sz="3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83288" y="1443335"/>
            <a:ext cx="800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 smtClean="0"/>
              <a:t>All land cover considered suitable for agriculture</a:t>
            </a:r>
            <a:endParaRPr lang="en-GB" sz="2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6080542"/>
            <a:ext cx="1047750" cy="47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015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2400" y="1447800"/>
            <a:ext cx="8686800" cy="5257800"/>
            <a:chOff x="304800" y="2081212"/>
            <a:chExt cx="8458200" cy="4090988"/>
          </a:xfrm>
        </p:grpSpPr>
        <p:pic>
          <p:nvPicPr>
            <p:cNvPr id="4" name="Picture 3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" y="2081213"/>
              <a:ext cx="4538662" cy="4090987"/>
            </a:xfrm>
            <a:prstGeom prst="rect">
              <a:avLst/>
            </a:prstGeom>
          </p:spPr>
        </p:pic>
        <p:pic>
          <p:nvPicPr>
            <p:cNvPr id="5" name="Picture 4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3462" y="2081212"/>
              <a:ext cx="3919538" cy="4090987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1066800"/>
            <a:ext cx="5334000" cy="609600"/>
          </a:xfrm>
        </p:spPr>
        <p:txBody>
          <a:bodyPr>
            <a:normAutofit/>
          </a:bodyPr>
          <a:lstStyle/>
          <a:p>
            <a:r>
              <a:rPr lang="en-US" sz="3000" b="1" dirty="0" smtClean="0"/>
              <a:t>Validation of generated RDS</a:t>
            </a:r>
            <a:endParaRPr lang="en-US" sz="3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83288" y="1613543"/>
            <a:ext cx="800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Ideal clusters should be compact, well-separated and stable</a:t>
            </a:r>
            <a:endParaRPr lang="en-GB" sz="24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850" y="6324600"/>
            <a:ext cx="1047750" cy="47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257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2819400" y="1066800"/>
            <a:ext cx="4610100" cy="609600"/>
          </a:xfrm>
        </p:spPr>
        <p:txBody>
          <a:bodyPr/>
          <a:lstStyle/>
          <a:p>
            <a:r>
              <a:rPr lang="en-GB" sz="4000" dirty="0" smtClean="0"/>
              <a:t>Outline</a:t>
            </a:r>
            <a:endParaRPr lang="en-GB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381000" y="1676400"/>
            <a:ext cx="84582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b="1" dirty="0" smtClean="0"/>
              <a:t>Introduction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2200" dirty="0" smtClean="0"/>
              <a:t>Background information on IITA &amp; Africa RISING program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2200" dirty="0" smtClean="0"/>
              <a:t>What are recommendation domains?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GB" sz="22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b="1" dirty="0" smtClean="0"/>
              <a:t>GIS method for generating sustainable recommendation domains (SRDs)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2400" b="1" dirty="0" smtClean="0"/>
          </a:p>
          <a:p>
            <a:pPr marL="285750" lvl="1" indent="-285750">
              <a:buFont typeface="Wingdings" panose="05000000000000000000" pitchFamily="2" charset="2"/>
              <a:buChar char="§"/>
            </a:pPr>
            <a:r>
              <a:rPr lang="en-GB" sz="2400" b="1" dirty="0" smtClean="0"/>
              <a:t>Benefits of the generated SRDs</a:t>
            </a:r>
          </a:p>
          <a:p>
            <a:pPr marL="285750" lvl="1" indent="-285750">
              <a:buFont typeface="Wingdings" panose="05000000000000000000" pitchFamily="2" charset="2"/>
              <a:buChar char="§"/>
            </a:pPr>
            <a:endParaRPr lang="en-GB" sz="2400" b="1" dirty="0"/>
          </a:p>
          <a:p>
            <a:pPr marL="285750" lvl="1" indent="-285750">
              <a:buFont typeface="Wingdings" panose="05000000000000000000" pitchFamily="2" charset="2"/>
              <a:buChar char="§"/>
            </a:pPr>
            <a:r>
              <a:rPr lang="en-GB" sz="2400" b="1" dirty="0" smtClean="0"/>
              <a:t>Limitations/challenges</a:t>
            </a:r>
          </a:p>
          <a:p>
            <a:pPr marL="285750" lvl="1" indent="-285750">
              <a:buFont typeface="Wingdings" panose="05000000000000000000" pitchFamily="2" charset="2"/>
              <a:buChar char="§"/>
            </a:pPr>
            <a:endParaRPr lang="en-GB" sz="2400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b="1" dirty="0" smtClean="0"/>
              <a:t>Going forward</a:t>
            </a:r>
            <a:endParaRPr lang="en-GB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6096000"/>
            <a:ext cx="1047750" cy="47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569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6324600"/>
            <a:ext cx="84457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0" y="990600"/>
            <a:ext cx="6019800" cy="533400"/>
          </a:xfrm>
        </p:spPr>
        <p:txBody>
          <a:bodyPr>
            <a:noAutofit/>
          </a:bodyPr>
          <a:lstStyle/>
          <a:p>
            <a:r>
              <a:rPr lang="en-US" sz="3000" b="1" dirty="0" smtClean="0"/>
              <a:t>The sustainability </a:t>
            </a:r>
            <a:r>
              <a:rPr lang="en-US" sz="3000" b="1" dirty="0" smtClean="0"/>
              <a:t>factor</a:t>
            </a:r>
            <a:endParaRPr lang="en-US" sz="3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85800" y="1443334"/>
            <a:ext cx="723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Critical ecosystems masked to generate SRDs </a:t>
            </a:r>
            <a:endParaRPr lang="en-GB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3240"/>
            <a:ext cx="7620000" cy="50347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828800"/>
            <a:ext cx="80010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8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621266"/>
          </a:xfrm>
        </p:spPr>
        <p:txBody>
          <a:bodyPr>
            <a:normAutofit/>
          </a:bodyPr>
          <a:lstStyle/>
          <a:p>
            <a:r>
              <a:rPr lang="en-US" sz="3000" b="1" dirty="0" smtClean="0"/>
              <a:t>Impact Based Spatial Targeting Index - IBSTI</a:t>
            </a:r>
            <a:endParaRPr lang="en-US" sz="3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020618"/>
              </p:ext>
            </p:extLst>
          </p:nvPr>
        </p:nvGraphicFramePr>
        <p:xfrm>
          <a:off x="609600" y="2476489"/>
          <a:ext cx="7467598" cy="43053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4157"/>
                <a:gridCol w="674157"/>
                <a:gridCol w="845689"/>
                <a:gridCol w="845689"/>
                <a:gridCol w="777877"/>
                <a:gridCol w="777877"/>
                <a:gridCol w="718038"/>
                <a:gridCol w="598365"/>
                <a:gridCol w="560469"/>
                <a:gridCol w="516588"/>
                <a:gridCol w="478692"/>
              </a:tblGrid>
              <a:tr h="168275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SRD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Area (Km2)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Population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Access-ibility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IBSTI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Rank IBGTI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33654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FRDs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SRDs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Cultivated Land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Total 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Below Poverty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Children &lt;5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WOCBA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SRD1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16833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12537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2420 (19)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217221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186290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74867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46510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5.4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SRD2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11801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9903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3634 (37)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376433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306991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107699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82722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5.7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SRD3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6367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4511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944 (21)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101839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84148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21004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22323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13.3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SRD4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8675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5771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1970 (34)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222663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191381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43066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51566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8.1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SRD5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11351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4514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371 (8)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70474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57361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13254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15886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15.9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SRD6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8096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5867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314 (5)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38146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33310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7267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8432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SRD7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19000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13708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5208 (38)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326575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291978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79849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72639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5.3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SRD8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20924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14077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6170 (44)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378421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320780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112798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86273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4.3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SRD9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13019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10792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3197 (30)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271961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233051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69247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61710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6.9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SRD10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9469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7825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942 (12)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200378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173966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36342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44340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11.7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SRD11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16909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5915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1345 (23)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145575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119775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40774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33228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SRD12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23427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14730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1005 (7)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120826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99676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26331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27231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11.8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SRD13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16425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14469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5599 (39)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371441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334256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109678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78123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4.8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SRD14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8189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7673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447 (6)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70852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59198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16990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15241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SRD15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9770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8496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2042 (24)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257473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208964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66590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58133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5.1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SRD16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10558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7832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4081 (52)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421507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355953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100598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92693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4.4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SRD17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10044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8278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662 (8)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155278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127936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31607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34717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8.0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SRD18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20569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3389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506 (15)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64370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47652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16993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14653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SRD19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24819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13156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2504 (19)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311278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241869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75207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69849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4.0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SRD20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12140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6598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21 (0.1)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10365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9196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1764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2284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21.9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  <a:tr h="1682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Total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278385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180041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43382 (24)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4133076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3483730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1051923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918554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93" marR="67993" marT="0" marB="0" anchor="b"/>
                </a:tc>
              </a:tr>
            </a:tbl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7086600" y="2476489"/>
            <a:ext cx="457200" cy="4267200"/>
            <a:chOff x="2590800" y="3048000"/>
            <a:chExt cx="76200" cy="11430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2590800" y="3048000"/>
              <a:ext cx="0" cy="11430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2667000" y="3048000"/>
              <a:ext cx="0" cy="11430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>
            <a:off x="7543800" y="2476489"/>
            <a:ext cx="533400" cy="4267200"/>
            <a:chOff x="2590800" y="3048000"/>
            <a:chExt cx="76200" cy="1143000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2590800" y="3048000"/>
              <a:ext cx="0" cy="11430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2667000" y="3048000"/>
              <a:ext cx="0" cy="11430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533400" y="167640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/>
              <a:t>The lower the </a:t>
            </a:r>
            <a:r>
              <a:rPr lang="en-GB" sz="2400" dirty="0" smtClean="0"/>
              <a:t>IBSTI </a:t>
            </a:r>
            <a:r>
              <a:rPr lang="en-GB" sz="2400" dirty="0"/>
              <a:t>the higher the </a:t>
            </a:r>
            <a:r>
              <a:rPr lang="en-GB" sz="2400" dirty="0" smtClean="0"/>
              <a:t>potential impact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SRDs </a:t>
            </a:r>
            <a:r>
              <a:rPr lang="en-GB" sz="2400" dirty="0"/>
              <a:t>7, 16 &amp; 8 </a:t>
            </a:r>
            <a:r>
              <a:rPr lang="en-GB" sz="2400" dirty="0" smtClean="0"/>
              <a:t>prioritized for targeting to maximize impact</a:t>
            </a:r>
            <a:endParaRPr lang="en-GB" sz="24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30" y="6400800"/>
            <a:ext cx="84457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917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19200"/>
            <a:ext cx="8229600" cy="685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Potential benefits of generated SRDs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2209800"/>
            <a:ext cx="75438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Guide formulation of evidence based policies for scaling SI technologies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Matching technologies to socio-economic environments </a:t>
            </a:r>
            <a:r>
              <a:rPr lang="en-GB" sz="2400" dirty="0"/>
              <a:t>to </a:t>
            </a:r>
            <a:r>
              <a:rPr lang="en-GB" sz="2400" dirty="0" smtClean="0"/>
              <a:t>maximize adoption given </a:t>
            </a:r>
            <a:r>
              <a:rPr lang="en-GB" sz="2400" dirty="0"/>
              <a:t>limited </a:t>
            </a:r>
            <a:r>
              <a:rPr lang="en-GB" sz="2400" dirty="0" smtClean="0"/>
              <a:t>resources</a:t>
            </a:r>
            <a:endParaRPr lang="en-GB" sz="2400" dirty="0"/>
          </a:p>
          <a:p>
            <a:pPr marL="285750" lvl="1" indent="-285750">
              <a:buFont typeface="Wingdings" panose="05000000000000000000" pitchFamily="2" charset="2"/>
              <a:buChar char="§"/>
            </a:pPr>
            <a:endParaRPr lang="en-GB" sz="2400" dirty="0" smtClean="0"/>
          </a:p>
          <a:p>
            <a:pPr marL="285750" lvl="1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Data driven approach is replicable in different ecologies, situations or technologies </a:t>
            </a:r>
          </a:p>
          <a:p>
            <a:pPr marL="742950" lvl="2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Reduce subjective judgement in delineation</a:t>
            </a:r>
          </a:p>
          <a:p>
            <a:pPr marL="742950" lvl="2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Assessing scenarios under changing situations</a:t>
            </a:r>
            <a:endParaRPr lang="en-GB" sz="2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6080542"/>
            <a:ext cx="1047750" cy="47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061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19200"/>
            <a:ext cx="8229600" cy="9144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Limitations of technology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133600"/>
            <a:ext cx="75438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 smtClean="0"/>
              <a:t>Input rasters generated from </a:t>
            </a:r>
            <a:r>
              <a:rPr lang="en-US" sz="2400" dirty="0"/>
              <a:t>other spatial </a:t>
            </a:r>
            <a:r>
              <a:rPr lang="en-US" sz="2400" dirty="0" smtClean="0"/>
              <a:t>models may introduce error propagation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 smtClean="0"/>
              <a:t>Reasonable spatial/temporal </a:t>
            </a:r>
            <a:r>
              <a:rPr lang="en-US" sz="2400" dirty="0"/>
              <a:t>resolutions need to be adopted based on data </a:t>
            </a:r>
            <a:r>
              <a:rPr lang="en-US" sz="2400" dirty="0" smtClean="0"/>
              <a:t>availability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2200" dirty="0" smtClean="0"/>
              <a:t>Socio-economic data most limiting though mobile call-logs data improving their generation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2200" dirty="0" smtClean="0"/>
              <a:t>Facebook to release 5 m resolution population layer</a:t>
            </a:r>
          </a:p>
          <a:p>
            <a:pPr marL="285750" lvl="1" indent="-285750">
              <a:buFont typeface="Wingdings" panose="05000000000000000000" pitchFamily="2" charset="2"/>
              <a:buChar char="§"/>
            </a:pPr>
            <a:endParaRPr lang="en-GB" sz="2400" dirty="0" smtClean="0"/>
          </a:p>
          <a:p>
            <a:pPr marL="285750" lvl="1" indent="-285750">
              <a:buFont typeface="Wingdings" panose="05000000000000000000" pitchFamily="2" charset="2"/>
              <a:buChar char="§"/>
            </a:pPr>
            <a:r>
              <a:rPr lang="en-GB" sz="2400" dirty="0"/>
              <a:t>T</a:t>
            </a:r>
            <a:r>
              <a:rPr lang="en-GB" sz="2400" dirty="0" smtClean="0"/>
              <a:t>echnical knowhow on geospatial analysis required</a:t>
            </a:r>
          </a:p>
          <a:p>
            <a:pPr marL="742950" lvl="2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Programming skills to automate the workflow</a:t>
            </a:r>
            <a:endParaRPr lang="en-GB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6080542"/>
            <a:ext cx="1047750" cy="47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397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19200"/>
            <a:ext cx="8229600" cy="9144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Going forward the next step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653980" y="2667000"/>
            <a:ext cx="77724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Refine SRDs with higher resolution gridded data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Field verification of suitability of candidate SI technology packages in ‘unreached’ sections of SRDs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6080542"/>
            <a:ext cx="1047750" cy="47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440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99905" y="1524000"/>
            <a:ext cx="7620000" cy="1295400"/>
          </a:xfrm>
        </p:spPr>
        <p:txBody>
          <a:bodyPr/>
          <a:lstStyle/>
          <a:p>
            <a:pPr algn="ctr"/>
            <a:r>
              <a:rPr lang="en-US" sz="2400" i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Enhancing </a:t>
            </a:r>
            <a:r>
              <a:rPr lang="en-US" sz="2400" i="1" dirty="0">
                <a:solidFill>
                  <a:srgbClr val="FF0000"/>
                </a:solidFill>
                <a:latin typeface="Calibri" panose="020F0502020204030204" pitchFamily="34" charset="0"/>
              </a:rPr>
              <a:t>partnership among Africa RISING, NAFAKA and TUBORESHE CHAKULA Programs for fast tracking delivery and scaling of agricultural technologies in </a:t>
            </a:r>
            <a:r>
              <a:rPr lang="en-US" sz="2400" i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Tanzania</a:t>
            </a:r>
            <a:endParaRPr lang="en-GB" sz="2400" i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401127" y="4648200"/>
            <a:ext cx="6196013" cy="1600200"/>
            <a:chOff x="1066800" y="4267200"/>
            <a:chExt cx="6196013" cy="1600200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1435" y="4971843"/>
              <a:ext cx="685800" cy="7576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3200" y="5105400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11" descr="P:\logos\c\cimmyt\CIMMYT Logo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0600" y="5057502"/>
              <a:ext cx="960835" cy="720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6" descr="AVRDC – The World Vegetable Center — avrdc.or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856"/>
            <a:stretch/>
          </p:blipFill>
          <p:spPr bwMode="auto">
            <a:xfrm>
              <a:off x="1066800" y="5148535"/>
              <a:ext cx="1967073" cy="538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7" descr="P:\logos\i\iita\IITA_regular-sienna_with slogan (2)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0413" y="4267200"/>
              <a:ext cx="1476871" cy="742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5191403"/>
              <a:ext cx="1569447" cy="675997"/>
            </a:xfrm>
            <a:prstGeom prst="rect">
              <a:avLst/>
            </a:prstGeom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284823"/>
            <a:ext cx="2438400" cy="820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850" y="6232942"/>
            <a:ext cx="1047750" cy="47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752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5891" y="1905000"/>
            <a:ext cx="76200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rgbClr val="156834"/>
                </a:solidFill>
                <a:latin typeface="Gill Sans" pitchFamily="34" charset="0"/>
              </a:rPr>
              <a:t>Thank You</a:t>
            </a:r>
            <a:endParaRPr lang="en-US" dirty="0">
              <a:solidFill>
                <a:srgbClr val="156834"/>
              </a:solidFill>
              <a:latin typeface="Gill Sans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850" y="6309142"/>
            <a:ext cx="1047750" cy="47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501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2476500" y="1066800"/>
            <a:ext cx="5067300" cy="609600"/>
          </a:xfrm>
        </p:spPr>
        <p:txBody>
          <a:bodyPr/>
          <a:lstStyle/>
          <a:p>
            <a:r>
              <a:rPr lang="en-GB" sz="3000" b="1" dirty="0" smtClean="0">
                <a:latin typeface="+mn-lt"/>
              </a:rPr>
              <a:t>Background of  IITA</a:t>
            </a:r>
            <a:endParaRPr lang="en-GB" sz="3000" b="1" dirty="0">
              <a:latin typeface="+mn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357437"/>
            <a:ext cx="8382000" cy="450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2000" y="1600200"/>
            <a:ext cx="800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One </a:t>
            </a:r>
            <a:r>
              <a:rPr lang="en-GB" sz="2400" dirty="0"/>
              <a:t>of </a:t>
            </a:r>
            <a:r>
              <a:rPr lang="en-GB" sz="2400" dirty="0" smtClean="0"/>
              <a:t>world's </a:t>
            </a:r>
            <a:r>
              <a:rPr lang="en-GB" sz="2400" dirty="0"/>
              <a:t>leading </a:t>
            </a:r>
            <a:r>
              <a:rPr lang="en-GB" sz="2400" dirty="0" smtClean="0"/>
              <a:t>not-for-profit research </a:t>
            </a:r>
            <a:r>
              <a:rPr lang="en-GB" sz="2400" dirty="0"/>
              <a:t>partners in finding solutions for hunger, </a:t>
            </a:r>
            <a:r>
              <a:rPr lang="en-GB" sz="2400" dirty="0" smtClean="0"/>
              <a:t>malnutrition and poverty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48331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266700" y="1295400"/>
            <a:ext cx="8686800" cy="960596"/>
          </a:xfrm>
        </p:spPr>
        <p:txBody>
          <a:bodyPr/>
          <a:lstStyle/>
          <a:p>
            <a:r>
              <a:rPr lang="en-GB" sz="3000" b="1" dirty="0" smtClean="0"/>
              <a:t>Africa Research In Sustainable Intensification for the Next Generation (Africa RISING)</a:t>
            </a:r>
            <a:endParaRPr lang="en-GB" sz="3000" b="1" dirty="0"/>
          </a:p>
        </p:txBody>
      </p:sp>
      <p:sp>
        <p:nvSpPr>
          <p:cNvPr id="5" name="Rectangle 4"/>
          <p:cNvSpPr/>
          <p:nvPr/>
        </p:nvSpPr>
        <p:spPr>
          <a:xfrm>
            <a:off x="453189" y="2514600"/>
            <a:ext cx="83058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GB" sz="2400" b="1" dirty="0" smtClean="0"/>
              <a:t>Goal: </a:t>
            </a:r>
            <a:r>
              <a:rPr lang="en-GB" sz="2400" dirty="0" smtClean="0"/>
              <a:t>Create </a:t>
            </a:r>
            <a:r>
              <a:rPr lang="en-GB" sz="2400" dirty="0"/>
              <a:t>opportunities </a:t>
            </a:r>
            <a:r>
              <a:rPr lang="en-GB" sz="2400" dirty="0" smtClean="0"/>
              <a:t>for smallholder HHs </a:t>
            </a:r>
            <a:r>
              <a:rPr lang="en-GB" sz="2400" dirty="0"/>
              <a:t>to move out of hunger and poverty through sustainably intensified </a:t>
            </a:r>
            <a:r>
              <a:rPr lang="en-GB" sz="2400" dirty="0" smtClean="0"/>
              <a:t>farming systems </a:t>
            </a:r>
            <a:r>
              <a:rPr lang="en-GB" sz="2400" dirty="0"/>
              <a:t>that improve food, </a:t>
            </a:r>
            <a:r>
              <a:rPr lang="en-GB" sz="2400" dirty="0" smtClean="0"/>
              <a:t>nutrition </a:t>
            </a:r>
            <a:r>
              <a:rPr lang="en-GB" sz="2400" dirty="0"/>
              <a:t>and income </a:t>
            </a:r>
            <a:r>
              <a:rPr lang="en-GB" sz="2400" dirty="0" smtClean="0"/>
              <a:t>security especially </a:t>
            </a:r>
            <a:r>
              <a:rPr lang="en-GB" sz="2400" dirty="0"/>
              <a:t>for women and </a:t>
            </a:r>
            <a:r>
              <a:rPr lang="en-GB" sz="2400" dirty="0" smtClean="0"/>
              <a:t>children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GB" sz="2400" dirty="0"/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GB" sz="2400" dirty="0"/>
              <a:t>Sustainable intensification (SI</a:t>
            </a:r>
            <a:r>
              <a:rPr lang="en-GB" sz="2400" dirty="0" smtClean="0"/>
              <a:t>) </a:t>
            </a:r>
            <a:r>
              <a:rPr lang="en-GB" sz="2400" dirty="0"/>
              <a:t>=  </a:t>
            </a:r>
            <a:r>
              <a:rPr lang="en-GB" sz="2400" dirty="0" smtClean="0"/>
              <a:t>Increased </a:t>
            </a:r>
            <a:r>
              <a:rPr lang="en-GB" sz="2400" dirty="0"/>
              <a:t>productivity + conserve </a:t>
            </a:r>
            <a:r>
              <a:rPr lang="en-GB" sz="2400" dirty="0" smtClean="0"/>
              <a:t>or enhance environment </a:t>
            </a:r>
          </a:p>
          <a:p>
            <a:pPr algn="just"/>
            <a:endParaRPr lang="en-GB" sz="24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6232942"/>
            <a:ext cx="1047750" cy="47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99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1981200" y="1143000"/>
            <a:ext cx="5410200" cy="609600"/>
          </a:xfrm>
        </p:spPr>
        <p:txBody>
          <a:bodyPr/>
          <a:lstStyle/>
          <a:p>
            <a:r>
              <a:rPr lang="en-GB" sz="3000" b="1" dirty="0" smtClean="0"/>
              <a:t>Africa RISING Program Area</a:t>
            </a:r>
            <a:endParaRPr lang="en-GB" sz="3000" b="1" dirty="0"/>
          </a:p>
        </p:txBody>
      </p:sp>
      <p:sp>
        <p:nvSpPr>
          <p:cNvPr id="5" name="Rectangle 4"/>
          <p:cNvSpPr/>
          <p:nvPr/>
        </p:nvSpPr>
        <p:spPr>
          <a:xfrm>
            <a:off x="1905000" y="43434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/>
              <a:t>[Africa map]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/>
              <a:t>[ESA Demos]</a:t>
            </a:r>
            <a:endParaRPr lang="en-GB" b="1" dirty="0"/>
          </a:p>
        </p:txBody>
      </p:sp>
      <p:pic>
        <p:nvPicPr>
          <p:cNvPr id="2050" name="Picture 2" descr="http://farm4.staticflickr.com/3725/9092370030_580632beef_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66" y="1828800"/>
            <a:ext cx="370046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944" y="1752600"/>
            <a:ext cx="6960562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850" y="6309142"/>
            <a:ext cx="1047750" cy="47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387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590800" y="2446913"/>
            <a:ext cx="3340130" cy="4233960"/>
            <a:chOff x="2590800" y="2446913"/>
            <a:chExt cx="3340130" cy="4233960"/>
          </a:xfrm>
        </p:grpSpPr>
        <p:sp>
          <p:nvSpPr>
            <p:cNvPr id="43" name="TextBox 42"/>
            <p:cNvSpPr txBox="1"/>
            <p:nvPr/>
          </p:nvSpPr>
          <p:spPr>
            <a:xfrm>
              <a:off x="3276600" y="6311541"/>
              <a:ext cx="24297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GB" dirty="0" smtClean="0">
                  <a:solidFill>
                    <a:srgbClr val="FF0000"/>
                  </a:solidFill>
                </a:rPr>
                <a:t>CBOs consortium</a:t>
              </a: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800" y="3429000"/>
              <a:ext cx="3013084" cy="2747380"/>
            </a:xfrm>
            <a:prstGeom prst="rect">
              <a:avLst/>
            </a:prstGeom>
          </p:spPr>
        </p:pic>
        <p:sp>
          <p:nvSpPr>
            <p:cNvPr id="45" name="Oval Callout 44"/>
            <p:cNvSpPr/>
            <p:nvPr/>
          </p:nvSpPr>
          <p:spPr>
            <a:xfrm>
              <a:off x="2971800" y="2446913"/>
              <a:ext cx="2959130" cy="908864"/>
            </a:xfrm>
            <a:prstGeom prst="wedgeEllipseCallou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GB" dirty="0" smtClean="0"/>
                <a:t> We know how to work with farmers!</a:t>
              </a:r>
              <a:endParaRPr lang="en-GB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19200"/>
            <a:ext cx="8229600" cy="608638"/>
          </a:xfrm>
        </p:spPr>
        <p:txBody>
          <a:bodyPr>
            <a:normAutofit/>
          </a:bodyPr>
          <a:lstStyle/>
          <a:p>
            <a:r>
              <a:rPr lang="en-US" sz="3000" b="1" dirty="0" smtClean="0"/>
              <a:t>A baby is born: Africa RISING-NAFAKA Partnership</a:t>
            </a:r>
            <a:endParaRPr lang="en-US" sz="3000" dirty="0"/>
          </a:p>
        </p:txBody>
      </p:sp>
      <p:grpSp>
        <p:nvGrpSpPr>
          <p:cNvPr id="7" name="Group 6"/>
          <p:cNvGrpSpPr/>
          <p:nvPr/>
        </p:nvGrpSpPr>
        <p:grpSpPr>
          <a:xfrm>
            <a:off x="152400" y="1888939"/>
            <a:ext cx="2895601" cy="4607268"/>
            <a:chOff x="-46055" y="1853869"/>
            <a:chExt cx="2594004" cy="4355121"/>
          </a:xfrm>
        </p:grpSpPr>
        <p:grpSp>
          <p:nvGrpSpPr>
            <p:cNvPr id="6" name="Group 5"/>
            <p:cNvGrpSpPr/>
            <p:nvPr/>
          </p:nvGrpSpPr>
          <p:grpSpPr>
            <a:xfrm>
              <a:off x="-46055" y="1853869"/>
              <a:ext cx="2594004" cy="3669619"/>
              <a:chOff x="-427055" y="3132686"/>
              <a:chExt cx="2594004" cy="3669619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5097330"/>
                <a:ext cx="1590675" cy="1704975"/>
              </a:xfrm>
              <a:prstGeom prst="rect">
                <a:avLst/>
              </a:prstGeom>
            </p:spPr>
          </p:pic>
          <p:sp>
            <p:nvSpPr>
              <p:cNvPr id="9" name="Oval Callout 8"/>
              <p:cNvSpPr/>
              <p:nvPr/>
            </p:nvSpPr>
            <p:spPr>
              <a:xfrm>
                <a:off x="-427055" y="3132686"/>
                <a:ext cx="2594004" cy="1963711"/>
              </a:xfrm>
              <a:prstGeom prst="wedgeEllipseCallou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GB" dirty="0" smtClean="0"/>
                  <a:t> Our research has generated SI technologies to transform agriculture!</a:t>
                </a:r>
                <a:endParaRPr lang="en-GB" dirty="0"/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76200" y="5562659"/>
              <a:ext cx="182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GB" dirty="0" smtClean="0">
                  <a:solidFill>
                    <a:srgbClr val="FF0000"/>
                  </a:solidFill>
                </a:rPr>
                <a:t>CGIAR Centres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GB" dirty="0" smtClean="0">
                  <a:solidFill>
                    <a:srgbClr val="FF0000"/>
                  </a:solidFill>
                </a:rPr>
                <a:t>ARIs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638800" y="1878914"/>
            <a:ext cx="3429000" cy="4864088"/>
            <a:chOff x="1991499" y="2767956"/>
            <a:chExt cx="3429000" cy="4580346"/>
          </a:xfrm>
        </p:grpSpPr>
        <p:grpSp>
          <p:nvGrpSpPr>
            <p:cNvPr id="26" name="Group 25"/>
            <p:cNvGrpSpPr/>
            <p:nvPr/>
          </p:nvGrpSpPr>
          <p:grpSpPr>
            <a:xfrm>
              <a:off x="1991499" y="2767956"/>
              <a:ext cx="3429000" cy="4274712"/>
              <a:chOff x="1991499" y="2767956"/>
              <a:chExt cx="3429000" cy="4274712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1991499" y="2767956"/>
                <a:ext cx="3429000" cy="4274712"/>
                <a:chOff x="531764" y="3144743"/>
                <a:chExt cx="3429000" cy="3877115"/>
              </a:xfrm>
            </p:grpSpPr>
            <p:pic>
              <p:nvPicPr>
                <p:cNvPr id="39" name="Picture 38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17564" y="5310818"/>
                  <a:ext cx="1295400" cy="1711040"/>
                </a:xfrm>
                <a:prstGeom prst="rect">
                  <a:avLst/>
                </a:prstGeom>
              </p:spPr>
            </p:pic>
            <p:sp>
              <p:nvSpPr>
                <p:cNvPr id="40" name="Oval Callout 39"/>
                <p:cNvSpPr/>
                <p:nvPr/>
              </p:nvSpPr>
              <p:spPr>
                <a:xfrm>
                  <a:off x="531764" y="3144743"/>
                  <a:ext cx="3429000" cy="2106943"/>
                </a:xfrm>
                <a:prstGeom prst="wedgeEllipseCallout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GB" dirty="0" smtClean="0"/>
                    <a:t>I’ll fund you to partner in scaling best-bet SI technologies to </a:t>
                  </a:r>
                  <a:r>
                    <a:rPr lang="en-GB" dirty="0" smtClean="0">
                      <a:solidFill>
                        <a:srgbClr val="FFC000"/>
                      </a:solidFill>
                    </a:rPr>
                    <a:t>47K HHs</a:t>
                  </a:r>
                  <a:r>
                    <a:rPr lang="en-GB" dirty="0" smtClean="0"/>
                    <a:t>, </a:t>
                  </a:r>
                  <a:r>
                    <a:rPr lang="en-GB" dirty="0" smtClean="0">
                      <a:solidFill>
                        <a:srgbClr val="FFC000"/>
                      </a:solidFill>
                    </a:rPr>
                    <a:t>58K</a:t>
                  </a:r>
                  <a:r>
                    <a:rPr lang="en-GB" dirty="0" smtClean="0"/>
                    <a:t> </a:t>
                  </a:r>
                  <a:r>
                    <a:rPr lang="en-GB" dirty="0">
                      <a:solidFill>
                        <a:srgbClr val="FFC000"/>
                      </a:solidFill>
                    </a:rPr>
                    <a:t>hectares &amp; increase yields by 50% in </a:t>
                  </a:r>
                  <a:r>
                    <a:rPr lang="en-GB" dirty="0" smtClean="0">
                      <a:solidFill>
                        <a:srgbClr val="FFC000"/>
                      </a:solidFill>
                    </a:rPr>
                    <a:t>3 years</a:t>
                  </a:r>
                  <a:r>
                    <a:rPr lang="en-GB" dirty="0" smtClean="0"/>
                    <a:t>!</a:t>
                  </a:r>
                  <a:endParaRPr lang="en-GB" dirty="0"/>
                </a:p>
              </p:txBody>
            </p:sp>
          </p:grpSp>
          <p:pic>
            <p:nvPicPr>
              <p:cNvPr id="38" name="Picture 3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96299" y="3653580"/>
                <a:ext cx="304800" cy="304800"/>
              </a:xfrm>
              <a:prstGeom prst="rect">
                <a:avLst/>
              </a:prstGeom>
            </p:spPr>
          </p:pic>
        </p:grpSp>
        <p:sp>
          <p:nvSpPr>
            <p:cNvPr id="33" name="Rectangle 32"/>
            <p:cNvSpPr/>
            <p:nvPr/>
          </p:nvSpPr>
          <p:spPr>
            <a:xfrm>
              <a:off x="2525790" y="7000515"/>
              <a:ext cx="1523109" cy="3477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GB" dirty="0" smtClean="0">
                  <a:solidFill>
                    <a:srgbClr val="FF0000"/>
                  </a:solidFill>
                </a:rPr>
                <a:t>USAID - </a:t>
              </a:r>
              <a:r>
                <a:rPr lang="en-GB" dirty="0" err="1" smtClean="0">
                  <a:solidFill>
                    <a:srgbClr val="FF0000"/>
                  </a:solidFill>
                </a:rPr>
                <a:t>FtF</a:t>
              </a:r>
              <a:endParaRPr lang="en-GB" dirty="0">
                <a:solidFill>
                  <a:srgbClr val="FF0000"/>
                </a:solidFill>
              </a:endParaRP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50" y="5943600"/>
            <a:ext cx="1047750" cy="47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187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266700" y="1295400"/>
            <a:ext cx="8686800" cy="685800"/>
          </a:xfrm>
        </p:spPr>
        <p:txBody>
          <a:bodyPr/>
          <a:lstStyle/>
          <a:p>
            <a:r>
              <a:rPr lang="en-GB" sz="3000" b="1" dirty="0" smtClean="0"/>
              <a:t>Africa RISING-NAFAKA Partnership Project</a:t>
            </a:r>
            <a:endParaRPr lang="en-GB" sz="3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81000" y="297180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GB" sz="2400" b="1" dirty="0" smtClean="0"/>
              <a:t>Goal: </a:t>
            </a:r>
            <a:r>
              <a:rPr lang="en-US" altLang="en-US" sz="2400" dirty="0" smtClean="0"/>
              <a:t>Accelerate </a:t>
            </a:r>
            <a:r>
              <a:rPr lang="en-US" altLang="en-US" sz="2400" dirty="0"/>
              <a:t>the scaling and delivery of </a:t>
            </a:r>
            <a:r>
              <a:rPr lang="en-US" altLang="en-US" sz="2400" dirty="0" smtClean="0"/>
              <a:t>sustainable agricultural intensification technologies </a:t>
            </a:r>
            <a:r>
              <a:rPr lang="en-US" altLang="en-US" sz="2400" dirty="0"/>
              <a:t>to improve smallholder </a:t>
            </a:r>
            <a:r>
              <a:rPr lang="en-US" altLang="en-US" sz="2400" dirty="0" smtClean="0"/>
              <a:t>maize </a:t>
            </a:r>
            <a:r>
              <a:rPr lang="en-US" altLang="en-US" sz="2400" dirty="0"/>
              <a:t>and </a:t>
            </a:r>
            <a:r>
              <a:rPr lang="en-US" altLang="en-US" sz="2400" dirty="0" smtClean="0"/>
              <a:t>rice farming </a:t>
            </a:r>
            <a:r>
              <a:rPr lang="en-US" altLang="en-US" sz="2400" dirty="0"/>
              <a:t>systems, household </a:t>
            </a:r>
            <a:r>
              <a:rPr lang="en-US" altLang="en-US" sz="2400" dirty="0" smtClean="0"/>
              <a:t>nutrition </a:t>
            </a:r>
            <a:r>
              <a:rPr lang="en-US" altLang="en-US" sz="2400" dirty="0"/>
              <a:t>and dietary practices in </a:t>
            </a:r>
            <a:r>
              <a:rPr lang="en-US" altLang="en-US" sz="2400" dirty="0" smtClean="0"/>
              <a:t>Tanzania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6080542"/>
            <a:ext cx="1047750" cy="47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152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19200"/>
            <a:ext cx="8229600" cy="608638"/>
          </a:xfrm>
        </p:spPr>
        <p:txBody>
          <a:bodyPr>
            <a:normAutofit fontScale="90000"/>
          </a:bodyPr>
          <a:lstStyle/>
          <a:p>
            <a:r>
              <a:rPr lang="en-GB" sz="3000" b="1" dirty="0"/>
              <a:t>Africa </a:t>
            </a:r>
            <a:r>
              <a:rPr lang="en-GB" sz="3000" b="1" dirty="0" smtClean="0"/>
              <a:t>RISING-NAFAKA </a:t>
            </a:r>
            <a:r>
              <a:rPr lang="en-GB" sz="3000" b="1" dirty="0"/>
              <a:t>Partnership </a:t>
            </a:r>
            <a:r>
              <a:rPr lang="en-GB" sz="3000" b="1" dirty="0" smtClean="0"/>
              <a:t>Project Objectives</a:t>
            </a:r>
            <a:endParaRPr lang="en-US" sz="3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362200"/>
            <a:ext cx="6934200" cy="4356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68" y="2362200"/>
            <a:ext cx="7158996" cy="4356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454" y="2350008"/>
            <a:ext cx="6512110" cy="436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627" y="2362200"/>
            <a:ext cx="6232973" cy="4356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875" y="2362200"/>
            <a:ext cx="6154725" cy="4356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Rectangle 30"/>
          <p:cNvSpPr/>
          <p:nvPr/>
        </p:nvSpPr>
        <p:spPr>
          <a:xfrm>
            <a:off x="381000" y="1688068"/>
            <a:ext cx="2765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dirty="0" smtClean="0">
                <a:solidFill>
                  <a:srgbClr val="0000FF"/>
                </a:solidFill>
              </a:rPr>
              <a:t>Improved </a:t>
            </a:r>
            <a:r>
              <a:rPr lang="en-US" altLang="en-US" dirty="0">
                <a:solidFill>
                  <a:srgbClr val="0000FF"/>
                </a:solidFill>
              </a:rPr>
              <a:t>crop </a:t>
            </a:r>
            <a:r>
              <a:rPr lang="en-US" altLang="en-US" dirty="0" smtClean="0">
                <a:solidFill>
                  <a:srgbClr val="0000FF"/>
                </a:solidFill>
              </a:rPr>
              <a:t>varieties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810000" y="1676400"/>
            <a:ext cx="29253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dirty="0" smtClean="0">
                <a:solidFill>
                  <a:srgbClr val="0000FF"/>
                </a:solidFill>
              </a:rPr>
              <a:t>Good agronomic practices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81000" y="1981200"/>
            <a:ext cx="34262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dirty="0" smtClean="0">
                <a:solidFill>
                  <a:srgbClr val="0000FF"/>
                </a:solidFill>
              </a:rPr>
              <a:t>Natural resources management</a:t>
            </a:r>
          </a:p>
        </p:txBody>
      </p:sp>
      <p:sp>
        <p:nvSpPr>
          <p:cNvPr id="36" name="Rectangle 35"/>
          <p:cNvSpPr/>
          <p:nvPr/>
        </p:nvSpPr>
        <p:spPr>
          <a:xfrm>
            <a:off x="3810000" y="1981200"/>
            <a:ext cx="23647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dirty="0" smtClean="0">
                <a:solidFill>
                  <a:srgbClr val="0000FF"/>
                </a:solidFill>
              </a:rPr>
              <a:t>Household nutrition</a:t>
            </a:r>
          </a:p>
        </p:txBody>
      </p:sp>
      <p:sp>
        <p:nvSpPr>
          <p:cNvPr id="37" name="Rectangle 36"/>
          <p:cNvSpPr/>
          <p:nvPr/>
        </p:nvSpPr>
        <p:spPr>
          <a:xfrm>
            <a:off x="6248400" y="1981200"/>
            <a:ext cx="29343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dirty="0" smtClean="0">
                <a:solidFill>
                  <a:srgbClr val="0000FF"/>
                </a:solidFill>
              </a:rPr>
              <a:t>Post harvest Management</a:t>
            </a:r>
          </a:p>
        </p:txBody>
      </p:sp>
    </p:spTree>
    <p:extLst>
      <p:ext uri="{BB962C8B-B14F-4D97-AF65-F5344CB8AC3E}">
        <p14:creationId xmlns:p14="http://schemas.microsoft.com/office/powerpoint/2010/main" val="174056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266700" y="1295400"/>
            <a:ext cx="8686800" cy="685800"/>
          </a:xfrm>
        </p:spPr>
        <p:txBody>
          <a:bodyPr/>
          <a:lstStyle/>
          <a:p>
            <a:r>
              <a:rPr lang="en-GB" sz="3000" b="1" dirty="0" smtClean="0"/>
              <a:t>Africa RISING-NAFAKA Partnership Project</a:t>
            </a:r>
            <a:endParaRPr lang="en-GB" sz="3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2161887"/>
            <a:ext cx="8458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GB" sz="2400" b="1" dirty="0" smtClean="0"/>
              <a:t>Targets: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GB" sz="2400" b="1" dirty="0" smtClean="0"/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en-US" sz="2400" dirty="0" smtClean="0"/>
              <a:t>47,000 HHs </a:t>
            </a:r>
            <a:r>
              <a:rPr lang="en-US" altLang="en-US" sz="2400" dirty="0"/>
              <a:t>access </a:t>
            </a:r>
            <a:r>
              <a:rPr lang="en-US" altLang="en-US" sz="2400" dirty="0" smtClean="0"/>
              <a:t>technologies </a:t>
            </a:r>
            <a:r>
              <a:rPr lang="en-US" altLang="en-US" sz="2400" dirty="0"/>
              <a:t>to diversify and increase </a:t>
            </a:r>
            <a:r>
              <a:rPr lang="en-US" altLang="en-US" sz="2400" dirty="0" smtClean="0"/>
              <a:t>food supply, income sources &amp; improve </a:t>
            </a:r>
            <a:r>
              <a:rPr lang="en-US" altLang="en-US" sz="2400" dirty="0"/>
              <a:t>degrading smallholder </a:t>
            </a:r>
            <a:r>
              <a:rPr lang="en-US" altLang="en-US" sz="2400" dirty="0" smtClean="0"/>
              <a:t>croplands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en-US" altLang="en-US" sz="2400" dirty="0"/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en-US" sz="2400" dirty="0"/>
              <a:t>58,000 </a:t>
            </a:r>
            <a:r>
              <a:rPr lang="en-US" altLang="en-US" sz="2400" dirty="0" smtClean="0"/>
              <a:t>ha increase in </a:t>
            </a:r>
            <a:r>
              <a:rPr lang="en-US" altLang="en-US" sz="2400" dirty="0"/>
              <a:t>area under improved rice production </a:t>
            </a:r>
            <a:r>
              <a:rPr lang="en-US" altLang="en-US" sz="2400" dirty="0" smtClean="0"/>
              <a:t>technologies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en-US" altLang="en-US" sz="2400" dirty="0"/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en-US" sz="2400" dirty="0"/>
              <a:t>50% </a:t>
            </a:r>
            <a:r>
              <a:rPr lang="en-US" altLang="en-US" sz="2400" dirty="0" smtClean="0"/>
              <a:t>increase in yields for maize as </a:t>
            </a:r>
            <a:r>
              <a:rPr lang="en-US" altLang="en-US" sz="2400" dirty="0"/>
              <a:t>a result of  </a:t>
            </a:r>
            <a:r>
              <a:rPr lang="en-US" altLang="en-US" sz="2400" dirty="0" smtClean="0"/>
              <a:t>adopting SI technologies</a:t>
            </a:r>
            <a:endParaRPr lang="en-US" altLang="en-US" sz="24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6080542"/>
            <a:ext cx="1047750" cy="47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45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RISING_presentation_template_Global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3" id="{ED7DE2DF-E474-4BAC-9361-5826CB4712A3}" vid="{C8A89AE2-0F92-40D4-A237-911D7B474A71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3" id="{ED7DE2DF-E474-4BAC-9361-5826CB4712A3}" vid="{1374483B-9A9E-4D79-9057-3943A17399E5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AfricaRISING_presentation_template_Global</Template>
  <TotalTime>5892</TotalTime>
  <Words>987</Words>
  <Application>Microsoft Office PowerPoint</Application>
  <PresentationFormat>On-screen Show (4:3)</PresentationFormat>
  <Paragraphs>364</Paragraphs>
  <Slides>26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AfricaRISING_presentation_template_Global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 baby is born: Africa RISING-NAFAKA Partnership</vt:lpstr>
      <vt:lpstr>PowerPoint Presentation</vt:lpstr>
      <vt:lpstr>Africa RISING-NAFAKA Partnership Project Objectives</vt:lpstr>
      <vt:lpstr>PowerPoint Presentation</vt:lpstr>
      <vt:lpstr>Africa RISING-NAFAKA Partnership project area</vt:lpstr>
      <vt:lpstr>What &amp; Why recommendation domains? </vt:lpstr>
      <vt:lpstr>Recommendation domains for scaling technologies </vt:lpstr>
      <vt:lpstr>Overview of GIS method for generating RDs</vt:lpstr>
      <vt:lpstr>Data Collected</vt:lpstr>
      <vt:lpstr>Selected Raster data for Tanzania</vt:lpstr>
      <vt:lpstr>PCA analysis to reduce dimensionality in data</vt:lpstr>
      <vt:lpstr>Cluster analysis to delineate RDs</vt:lpstr>
      <vt:lpstr>Full Recommendation Domains Map</vt:lpstr>
      <vt:lpstr>Validation of generated RDS</vt:lpstr>
      <vt:lpstr>The sustainability factor</vt:lpstr>
      <vt:lpstr>Impact Based Spatial Targeting Index - IBSTI</vt:lpstr>
      <vt:lpstr>Potential benefits of generated SRDs</vt:lpstr>
      <vt:lpstr>Limitations of technology</vt:lpstr>
      <vt:lpstr>Going forward the next step</vt:lpstr>
      <vt:lpstr>Enhancing partnership among Africa RISING, NAFAKA and TUBORESHE CHAKULA Programs for fast tracking delivery and scaling of agricultural technologies in Tanzania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Fransis_Muthoni</dc:creator>
  <cp:lastModifiedBy>Fransis_Muthoni</cp:lastModifiedBy>
  <cp:revision>238</cp:revision>
  <cp:lastPrinted>2011-10-06T11:45:23Z</cp:lastPrinted>
  <dcterms:created xsi:type="dcterms:W3CDTF">2016-04-20T08:27:09Z</dcterms:created>
  <dcterms:modified xsi:type="dcterms:W3CDTF">2016-05-18T08:34:57Z</dcterms:modified>
</cp:coreProperties>
</file>